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20" r:id="rId1"/>
  </p:sldMasterIdLst>
  <p:notesMasterIdLst>
    <p:notesMasterId r:id="rId20"/>
  </p:notesMasterIdLst>
  <p:handoutMasterIdLst>
    <p:handoutMasterId r:id="rId21"/>
  </p:handoutMasterIdLst>
  <p:sldIdLst>
    <p:sldId id="291" r:id="rId2"/>
    <p:sldId id="256" r:id="rId3"/>
    <p:sldId id="273" r:id="rId4"/>
    <p:sldId id="287" r:id="rId5"/>
    <p:sldId id="258" r:id="rId6"/>
    <p:sldId id="259" r:id="rId7"/>
    <p:sldId id="260" r:id="rId8"/>
    <p:sldId id="283" r:id="rId9"/>
    <p:sldId id="289" r:id="rId10"/>
    <p:sldId id="284" r:id="rId11"/>
    <p:sldId id="286" r:id="rId12"/>
    <p:sldId id="264" r:id="rId13"/>
    <p:sldId id="280" r:id="rId14"/>
    <p:sldId id="270" r:id="rId15"/>
    <p:sldId id="288" r:id="rId16"/>
    <p:sldId id="279" r:id="rId17"/>
    <p:sldId id="29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4729C9"/>
    <a:srgbClr val="3366FF"/>
    <a:srgbClr val="3C1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79713" autoAdjust="0"/>
  </p:normalViewPr>
  <p:slideViewPr>
    <p:cSldViewPr>
      <p:cViewPr varScale="1">
        <p:scale>
          <a:sx n="59" d="100"/>
          <a:sy n="59" d="100"/>
        </p:scale>
        <p:origin x="1710" y="5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38A7A-B2B1-4B83-9D30-6FB1F072133F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9CCB5-1797-41EA-8A05-9868E7F962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226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13E12-C801-4FF4-815A-5516596B2283}" type="datetimeFigureOut">
              <a:rPr lang="en-US" smtClean="0"/>
              <a:pPr/>
              <a:t>6/25/2015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FAFAB-8661-48EA-8968-98D1C422D8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1744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say it orally.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21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After showing the conversation. Every pair will act the conversation and teacher will help if</a:t>
            </a:r>
            <a:r>
              <a:rPr lang="en-US" baseline="0" dirty="0" smtClean="0"/>
              <a:t> needed </a:t>
            </a:r>
            <a:r>
              <a:rPr lang="en-US" dirty="0" smtClean="0"/>
              <a:t>and monitor the class.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97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can help the students. For feedback he/she will go to next slide.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48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This slide for feedback.</a:t>
            </a:r>
            <a:endParaRPr lang="en-US" sz="20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79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say it orally.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3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</a:t>
            </a:r>
            <a:r>
              <a:rPr lang="en-US" baseline="0" dirty="0" smtClean="0"/>
              <a:t> can hide this slide.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09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r>
              <a:rPr lang="en-US" baseline="0" dirty="0" smtClean="0"/>
              <a:t> showing the pictures T will ask and try to elicit the answer from the students. If they fail then T will give feedback by clicking.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59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will read the text proper way then he/she will ask his/her students</a:t>
            </a:r>
            <a:r>
              <a:rPr lang="en-US" baseline="0" dirty="0" smtClean="0"/>
              <a:t> </a:t>
            </a:r>
            <a:r>
              <a:rPr lang="en-US" dirty="0" smtClean="0"/>
              <a:t>to discuss with their pairs.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62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After</a:t>
            </a:r>
            <a:r>
              <a:rPr lang="en-US" baseline="0" dirty="0" smtClean="0"/>
              <a:t> showing the pictures T will ask and try to elicit the answer from the students. If they fail then T will give feedback by clicking.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93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After showing the pictures T will ask and try to elicit the answer from the students. If they fail then T will give feedback by clicking.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88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will discuss : when we use how</a:t>
            </a:r>
            <a:r>
              <a:rPr lang="en-US" baseline="0" dirty="0" smtClean="0"/>
              <a:t> much and how many, countable and uncountable noun.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72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will discuss : when we use how</a:t>
            </a:r>
            <a:r>
              <a:rPr lang="en-US" baseline="0" dirty="0" smtClean="0"/>
              <a:t> much and how many, countable and uncountable noun.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15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</a:t>
            </a:r>
            <a:r>
              <a:rPr lang="en-US" baseline="0" dirty="0" smtClean="0"/>
              <a:t> will monitor and help the students. Then will do the next task in next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98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A6B328-1B75-4079-885C-D1008DA57A4A}" type="datetime1">
              <a:rPr lang="en-US" smtClean="0"/>
              <a:pPr/>
              <a:t>6/25/2015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22ABFE-8D8D-4109-AC9A-CF2128BAE56D}" type="datetime1">
              <a:rPr lang="en-US" smtClean="0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62F5E9-F08C-44E1-B7EC-9CC9FFB61968}" type="datetime1">
              <a:rPr lang="en-US" smtClean="0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330619-ED37-42DF-B3C0-5EC055D4C908}" type="datetime1">
              <a:rPr lang="en-US" smtClean="0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08FD51-A0D4-439B-9940-AC48631BE871}" type="datetime1">
              <a:rPr lang="en-US" smtClean="0"/>
              <a:pPr/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AC38D3-B935-4F81-A698-424945D12985}" type="datetime1">
              <a:rPr lang="en-US" smtClean="0"/>
              <a:pPr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6D752-0A9C-4566-AEA1-E63508E61970}" type="datetime1">
              <a:rPr lang="en-US" smtClean="0"/>
              <a:pPr/>
              <a:t>6/25/2015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0BFC41-FBC0-4A18-99DE-CA56A5CEF08B}" type="datetime1">
              <a:rPr lang="en-US" smtClean="0"/>
              <a:pPr/>
              <a:t>6/25/2015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67FADD-8DFD-4595-AFC2-04756A2DB756}" type="datetime1">
              <a:rPr lang="en-US" smtClean="0"/>
              <a:pPr/>
              <a:t>6/25/2015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F057A-F26A-4B9A-BA69-DEC857F7F755}" type="datetime1">
              <a:rPr lang="en-US" smtClean="0"/>
              <a:pPr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0D8C9D-F828-45F5-83E2-4B555B2028D6}" type="datetime1">
              <a:rPr lang="en-US" smtClean="0"/>
              <a:pPr/>
              <a:t>6/25/2015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EF38328-2E42-48C1-8647-3CECC7BEDA6D}" type="datetime1">
              <a:rPr lang="en-US" smtClean="0"/>
              <a:pPr/>
              <a:t>6/25/2015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1" r:id="rId1"/>
    <p:sldLayoutId id="2147485022" r:id="rId2"/>
    <p:sldLayoutId id="2147485023" r:id="rId3"/>
    <p:sldLayoutId id="2147485024" r:id="rId4"/>
    <p:sldLayoutId id="2147485025" r:id="rId5"/>
    <p:sldLayoutId id="2147485026" r:id="rId6"/>
    <p:sldLayoutId id="2147485027" r:id="rId7"/>
    <p:sldLayoutId id="2147485028" r:id="rId8"/>
    <p:sldLayoutId id="2147485029" r:id="rId9"/>
    <p:sldLayoutId id="2147485030" r:id="rId10"/>
    <p:sldLayoutId id="214748503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219200"/>
            <a:ext cx="5257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This is a hidden slide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257300" y="2743200"/>
            <a:ext cx="71628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Dear honorable teacher please follow the instructions that has given in the </a:t>
            </a:r>
            <a:r>
              <a:rPr lang="en-US" sz="2400" smtClean="0"/>
              <a:t>slide notes </a:t>
            </a:r>
            <a:r>
              <a:rPr lang="en-US" sz="2400" dirty="0"/>
              <a:t>(under the every slide). It </a:t>
            </a:r>
            <a:r>
              <a:rPr lang="en-US" sz="2400" dirty="0" smtClean="0"/>
              <a:t>would be helpful to take a successful class. Thanks a lot. I wish you good luck.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8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696" y="2559586"/>
            <a:ext cx="3455504" cy="27294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272602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u="sng" dirty="0" smtClean="0">
                <a:ln/>
                <a:solidFill>
                  <a:srgbClr val="0070C0"/>
                </a:solidFill>
              </a:rPr>
              <a:t>Use of ‘How much’  </a:t>
            </a:r>
            <a:endParaRPr lang="en-US" sz="3600" b="1" u="sng" dirty="0">
              <a:ln/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968" y="1143000"/>
            <a:ext cx="7781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How much uses for uncountable noun : 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Uncountable noun : That’s we can’t </a:t>
            </a:r>
            <a:r>
              <a:rPr lang="en-US" sz="2400" b="1" dirty="0" smtClean="0">
                <a:solidFill>
                  <a:srgbClr val="0070C0"/>
                </a:solidFill>
              </a:rPr>
              <a:t>count : Such as – water, milk, sugar, oil, Gold etc.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990600" y="3352800"/>
            <a:ext cx="3505200" cy="1143000"/>
          </a:xfrm>
          <a:prstGeom prst="wedgeRoundRectCallout">
            <a:avLst>
              <a:gd name="adj1" fmla="val 114822"/>
              <a:gd name="adj2" fmla="val 2076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How  much milk do you want ?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14350" y="3352800"/>
            <a:ext cx="3981450" cy="1143000"/>
          </a:xfrm>
          <a:prstGeom prst="wedgeRoundRectCallout">
            <a:avLst>
              <a:gd name="adj1" fmla="val 108662"/>
              <a:gd name="adj2" fmla="val 2676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How much sugar do you want ?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55626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Structure :</a:t>
            </a:r>
            <a:r>
              <a:rPr lang="en-US" sz="2400" b="1" dirty="0">
                <a:solidFill>
                  <a:srgbClr val="002060"/>
                </a:solidFill>
              </a:rPr>
              <a:t>  How </a:t>
            </a:r>
            <a:r>
              <a:rPr lang="en-US" sz="2400" b="1" dirty="0" smtClean="0">
                <a:solidFill>
                  <a:srgbClr val="002060"/>
                </a:solidFill>
              </a:rPr>
              <a:t>much + noun </a:t>
            </a:r>
            <a:r>
              <a:rPr lang="en-US" sz="2400" b="1" dirty="0">
                <a:solidFill>
                  <a:srgbClr val="002060"/>
                </a:solidFill>
              </a:rPr>
              <a:t>+ auxiliary verb + subject + main verb + </a:t>
            </a:r>
            <a:r>
              <a:rPr lang="en-US" sz="2400" b="1" dirty="0" err="1" smtClean="0">
                <a:solidFill>
                  <a:srgbClr val="002060"/>
                </a:solidFill>
              </a:rPr>
              <a:t>ext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5" grpId="1" animBg="1"/>
      <p:bldP spid="6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017520"/>
            <a:ext cx="3352800" cy="228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3810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u="sng" dirty="0" smtClean="0">
                <a:ln/>
                <a:solidFill>
                  <a:srgbClr val="002060"/>
                </a:solidFill>
              </a:rPr>
              <a:t>Use of ‘How many’</a:t>
            </a:r>
            <a:endParaRPr lang="en-US" sz="3200" b="1" u="sng" dirty="0">
              <a:ln/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219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How many uses for countable noun : </a:t>
            </a:r>
          </a:p>
          <a:p>
            <a:r>
              <a:rPr lang="en-US" sz="2400" b="1" dirty="0" smtClean="0">
                <a:solidFill>
                  <a:srgbClr val="0070C0"/>
                </a:solidFill>
              </a:rPr>
              <a:t>Countable noun : That’s we can count : Such as – Pen, book, Egg, Chair, Table 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017520"/>
            <a:ext cx="3352800" cy="2331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54102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Structure :  How many +noun + auxiliary verb + subject + main verb + </a:t>
            </a:r>
            <a:r>
              <a:rPr lang="en-US" sz="2400" b="1" dirty="0" err="1" smtClean="0">
                <a:solidFill>
                  <a:srgbClr val="002060"/>
                </a:solidFill>
              </a:rPr>
              <a:t>ext</a:t>
            </a:r>
            <a:r>
              <a:rPr lang="en-US" sz="2400" b="1" dirty="0" smtClean="0">
                <a:solidFill>
                  <a:srgbClr val="002060"/>
                </a:solidFill>
              </a:rPr>
              <a:t> 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914400" y="3581400"/>
            <a:ext cx="3524250" cy="1143000"/>
          </a:xfrm>
          <a:prstGeom prst="wedgeRoundRectCallout">
            <a:avLst>
              <a:gd name="adj1" fmla="val 120823"/>
              <a:gd name="adj2" fmla="val 3903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How many pen do you want 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933450" y="3566160"/>
            <a:ext cx="3505200" cy="1143000"/>
          </a:xfrm>
          <a:prstGeom prst="wedgeRoundRectCallout">
            <a:avLst>
              <a:gd name="adj1" fmla="val 114941"/>
              <a:gd name="adj2" fmla="val 2568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How many eggs do you want?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6" grpId="0" animBg="1"/>
      <p:bldP spid="6" grpId="1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140824_112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3100" y="1676400"/>
            <a:ext cx="48768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38200" y="685800"/>
            <a:ext cx="693420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002060"/>
                </a:solidFill>
              </a:rPr>
              <a:t>Silent reading (Pair works)</a:t>
            </a:r>
            <a:endParaRPr lang="en-US" sz="3200" b="1" u="sng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4535269"/>
            <a:ext cx="7010400" cy="138499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G</a:t>
            </a:r>
            <a:r>
              <a:rPr lang="en-US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o to section ‘B’ and read the dialogues then discuss the questions in pairs that have given in section ‘B1’.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226" y="1447800"/>
            <a:ext cx="4880187" cy="36576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575368" y="5330284"/>
            <a:ext cx="2819400" cy="873966"/>
          </a:xfrm>
          <a:prstGeom prst="wedgeRoundRectCallout">
            <a:avLst>
              <a:gd name="adj1" fmla="val -109253"/>
              <a:gd name="adj2" fmla="val -152500"/>
              <a:gd name="adj3" fmla="val 16667"/>
            </a:avLst>
          </a:prstGeom>
          <a:solidFill>
            <a:schemeClr val="tx2">
              <a:lumMod val="25000"/>
              <a:lumOff val="7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Excuse me !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425569" y="5330284"/>
            <a:ext cx="3429000" cy="1027238"/>
          </a:xfrm>
          <a:prstGeom prst="wedgeRoundRectCallout">
            <a:avLst>
              <a:gd name="adj1" fmla="val 65209"/>
              <a:gd name="adj2" fmla="val -18379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Yes, how can I help you ?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512816" y="5200828"/>
            <a:ext cx="3276600" cy="1003422"/>
          </a:xfrm>
          <a:prstGeom prst="wedgeRoundRectCallout">
            <a:avLst>
              <a:gd name="adj1" fmla="val -92344"/>
              <a:gd name="adj2" fmla="val -145009"/>
              <a:gd name="adj3" fmla="val 16667"/>
            </a:avLst>
          </a:prstGeom>
          <a:solidFill>
            <a:schemeClr val="tx2">
              <a:lumMod val="25000"/>
              <a:lumOff val="7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I want to buy a pen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25569" y="5358725"/>
            <a:ext cx="3505200" cy="970356"/>
          </a:xfrm>
          <a:prstGeom prst="wedgeRoundRectCallout">
            <a:avLst>
              <a:gd name="adj1" fmla="val 68659"/>
              <a:gd name="adj2" fmla="val -18461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Sure ! There you go.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148838" y="5261783"/>
            <a:ext cx="3672460" cy="881511"/>
          </a:xfrm>
          <a:prstGeom prst="wedgeRoundRectCallout">
            <a:avLst>
              <a:gd name="adj1" fmla="val -90553"/>
              <a:gd name="adj2" fmla="val -164099"/>
              <a:gd name="adj3" fmla="val 16667"/>
            </a:avLst>
          </a:prstGeom>
          <a:solidFill>
            <a:schemeClr val="tx2">
              <a:lumMod val="25000"/>
              <a:lumOff val="7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How much is it ?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25569" y="5413460"/>
            <a:ext cx="3031331" cy="860886"/>
          </a:xfrm>
          <a:prstGeom prst="wedgeRoundRectCallout">
            <a:avLst>
              <a:gd name="adj1" fmla="val 68248"/>
              <a:gd name="adj2" fmla="val -17158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1o taka only.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346768" y="5219511"/>
            <a:ext cx="3276600" cy="1000454"/>
          </a:xfrm>
          <a:prstGeom prst="wedgeRoundRectCallout">
            <a:avLst>
              <a:gd name="adj1" fmla="val -98790"/>
              <a:gd name="adj2" fmla="val -151643"/>
              <a:gd name="adj3" fmla="val 16667"/>
            </a:avLst>
          </a:prstGeom>
          <a:solidFill>
            <a:schemeClr val="tx2">
              <a:lumMod val="25000"/>
              <a:lumOff val="7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Here you are !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25569" y="5340503"/>
            <a:ext cx="3581400" cy="1030220"/>
          </a:xfrm>
          <a:prstGeom prst="wedgeRoundRectCallout">
            <a:avLst>
              <a:gd name="adj1" fmla="val 64652"/>
              <a:gd name="adj2" fmla="val -17697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Thank you !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537" y="483457"/>
            <a:ext cx="81088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In the picture you can see a stationary shop. A boy has came to buy a pen.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537" y="304800"/>
            <a:ext cx="8108831" cy="12191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Now make pair with your friend beside you. Decide who is shopkeeper and who is customer then repeat the conversation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6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6" grpId="0" animBg="1"/>
      <p:bldP spid="6" grpId="1" animBg="1"/>
      <p:bldP spid="10" grpId="0" animBg="1"/>
      <p:bldP spid="10" grpId="1" animBg="1"/>
      <p:bldP spid="12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143000"/>
            <a:ext cx="5247619" cy="4095750"/>
          </a:xfrm>
          <a:prstGeom prst="rect">
            <a:avLst/>
          </a:prstGeom>
          <a:solidFill>
            <a:srgbClr val="00FFCC"/>
          </a:solidFill>
          <a:ln w="38100">
            <a:solidFill>
              <a:srgbClr val="92D050"/>
            </a:solidFill>
          </a:ln>
        </p:spPr>
      </p:pic>
      <p:sp>
        <p:nvSpPr>
          <p:cNvPr id="5" name="Round Diagonal Corner Rectangle 4"/>
          <p:cNvSpPr/>
          <p:nvPr/>
        </p:nvSpPr>
        <p:spPr>
          <a:xfrm>
            <a:off x="381000" y="5105400"/>
            <a:ext cx="8458200" cy="1295400"/>
          </a:xfrm>
          <a:prstGeom prst="round2Diag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Now go to section ‘B2’. Look and read the sentences in the eight speech bubbles. Put them in the right order ( I to 8 ).  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9215" y="252755"/>
            <a:ext cx="40767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u="sng" dirty="0" smtClean="0">
                <a:ln/>
                <a:solidFill>
                  <a:srgbClr val="0070C0"/>
                </a:solidFill>
              </a:rPr>
              <a:t>Individual Work</a:t>
            </a:r>
            <a:endParaRPr lang="en-US" sz="3200" b="1" u="sng" dirty="0">
              <a:ln/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34" y="2424737"/>
            <a:ext cx="3048000" cy="304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-31124" y="886962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0070C0"/>
                </a:solidFill>
                <a:latin typeface="Calibri" panose="020F0502020204030204" pitchFamily="34" charset="0"/>
              </a:rPr>
              <a:t>Compare with your answer.</a:t>
            </a:r>
            <a:endParaRPr lang="en-US" sz="3200" b="1" u="sng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9093" y="2209800"/>
            <a:ext cx="4648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 smtClean="0"/>
              <a:t>The girl: Excuse me.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rgbClr val="7030A0"/>
                </a:solidFill>
              </a:rPr>
              <a:t>The salesman: Yes, how can I help you?</a:t>
            </a:r>
          </a:p>
          <a:p>
            <a:pPr marL="342900" indent="-342900">
              <a:buAutoNum type="arabicPeriod"/>
            </a:pPr>
            <a:r>
              <a:rPr lang="en-US" sz="2000" b="1" dirty="0" smtClean="0"/>
              <a:t>The girl: I want to buy an ice-cream.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rgbClr val="7030A0"/>
                </a:solidFill>
              </a:rPr>
              <a:t>The Salesman: Sure! There you go.</a:t>
            </a:r>
          </a:p>
          <a:p>
            <a:pPr marL="342900" indent="-342900">
              <a:buAutoNum type="arabicPeriod"/>
            </a:pPr>
            <a:r>
              <a:rPr lang="en-US" sz="2000" b="1" dirty="0" smtClean="0"/>
              <a:t>The girl: How much is it?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rgbClr val="7030A0"/>
                </a:solidFill>
              </a:rPr>
              <a:t>The salesman: 20 taka.</a:t>
            </a:r>
          </a:p>
          <a:p>
            <a:pPr marL="342900" indent="-342900">
              <a:buAutoNum type="arabicPeriod"/>
            </a:pPr>
            <a:r>
              <a:rPr lang="en-US" sz="2000" b="1" dirty="0" smtClean="0"/>
              <a:t>The girl: Here you are.</a:t>
            </a:r>
          </a:p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rgbClr val="7030A0"/>
                </a:solidFill>
              </a:rPr>
              <a:t>The salesman: Thank you.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7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685800"/>
            <a:ext cx="4191000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7030A0"/>
                </a:solidFill>
              </a:rPr>
              <a:t>Home works.</a:t>
            </a:r>
            <a:endParaRPr lang="en-US" sz="3600" b="1" dirty="0">
              <a:ln/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4953000"/>
            <a:ext cx="7086600" cy="120032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Make a imaginary shopping list with quantity for grocer’s, baker’s and stationer`s.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8" name="Picture 7" descr="H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899048"/>
            <a:ext cx="2057400" cy="20979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303556"/>
            <a:ext cx="2444774" cy="32830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6248400" cy="1600200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  <a:cs typeface="MonooMJ" pitchFamily="2" charset="0"/>
              </a:rPr>
              <a:t>Acknowledgement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  <a:cs typeface="Monoo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028735"/>
            <a:ext cx="792480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We would like to express our cordial gratitude to the  Ministry of Education, Directorate of Secondary &amp; Higher Education, NCTB, a2i</a:t>
            </a:r>
            <a:endParaRPr lang="en-US" sz="2400" b="1" dirty="0">
              <a:solidFill>
                <a:srgbClr val="003399"/>
              </a:solidFill>
              <a:latin typeface="Book Antiqua" pitchFamily="18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695700" y="3387520"/>
            <a:ext cx="1905000" cy="752565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  <a:cs typeface="Nikosh" pitchFamily="2" charset="0"/>
              </a:rPr>
              <a:t>and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4298541"/>
            <a:ext cx="7772400" cy="2129555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the panel of honorable editors ( Md. Jahangir </a:t>
            </a:r>
            <a:r>
              <a:rPr lang="en-US" sz="24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Hasan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Associate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Professor (English) TTC, </a:t>
            </a:r>
            <a:r>
              <a:rPr lang="en-US" sz="24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Rangpur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Ranjit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Poddar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Associate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Professor (English) TTC, Dhaka, and </a:t>
            </a:r>
            <a:r>
              <a:rPr lang="en-US" sz="2400" b="1" dirty="0" err="1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Urmila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 Ahmed, </a:t>
            </a:r>
            <a:r>
              <a:rPr lang="en-US" sz="2400" b="1" dirty="0" smtClean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Associate </a:t>
            </a:r>
            <a:r>
              <a:rPr lang="en-US" sz="2400" b="1" dirty="0">
                <a:solidFill>
                  <a:srgbClr val="003399"/>
                </a:solidFill>
                <a:latin typeface="Book Antiqua" pitchFamily="18" charset="0"/>
                <a:cs typeface="Nikosh" pitchFamily="2" charset="0"/>
              </a:rPr>
              <a:t>Professor (English) TTC, Dhaka, to enrich the contents.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8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2514600" y="2133600"/>
            <a:ext cx="4495800" cy="2438400"/>
          </a:xfrm>
          <a:prstGeom prst="smileyFac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GOOD  BYE</a:t>
            </a:r>
            <a:endParaRPr lang="en-US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6" descr="han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914400"/>
            <a:ext cx="2819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 rot="1198179">
            <a:off x="2209183" y="4558652"/>
            <a:ext cx="1381284" cy="6858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114800" y="4953000"/>
            <a:ext cx="1447800" cy="6858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YOU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 rot="20335372">
            <a:off x="6247701" y="4577465"/>
            <a:ext cx="1429303" cy="685800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AGAIN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33400"/>
            <a:ext cx="4267200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121" name="WordArt 1"/>
          <p:cNvSpPr>
            <a:spLocks noChangeArrowheads="1" noChangeShapeType="1" noTextEdit="1"/>
          </p:cNvSpPr>
          <p:nvPr/>
        </p:nvSpPr>
        <p:spPr bwMode="auto">
          <a:xfrm>
            <a:off x="1828800" y="3962400"/>
            <a:ext cx="4876800" cy="15335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WELCOME</a:t>
            </a:r>
            <a:endParaRPr 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362200"/>
            <a:ext cx="7543800" cy="212365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 smtClean="0"/>
          </a:p>
          <a:p>
            <a:pPr algn="ctr"/>
            <a:r>
              <a:rPr lang="en-US" sz="3200" b="1" dirty="0" err="1" smtClean="0">
                <a:solidFill>
                  <a:srgbClr val="002060"/>
                </a:solidFill>
              </a:rPr>
              <a:t>S.K.Md</a:t>
            </a:r>
            <a:r>
              <a:rPr lang="en-US" sz="3200" b="1" dirty="0" smtClean="0">
                <a:solidFill>
                  <a:srgbClr val="002060"/>
                </a:solidFill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</a:rPr>
              <a:t>Harunar</a:t>
            </a:r>
            <a:r>
              <a:rPr lang="en-US" sz="3200" b="1" dirty="0" smtClean="0">
                <a:solidFill>
                  <a:srgbClr val="002060"/>
                </a:solidFill>
              </a:rPr>
              <a:t> Rashid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 - Senior Assistant Teacher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Sonatola</a:t>
            </a:r>
            <a:r>
              <a:rPr lang="en-US" sz="2400" b="1" dirty="0" smtClean="0">
                <a:solidFill>
                  <a:srgbClr val="002060"/>
                </a:solidFill>
              </a:rPr>
              <a:t> Model High School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Bogra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4171173"/>
            <a:ext cx="5486400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English For Today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Class : Six.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Lesson 8</a:t>
            </a:r>
            <a:endParaRPr lang="en-US" sz="2400" b="1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1" y="1391987"/>
            <a:ext cx="1219200" cy="152421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514600" y="533400"/>
            <a:ext cx="4114800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</a:rPr>
              <a:t>Identity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9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798" y="1676400"/>
            <a:ext cx="3288604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402" y="1318490"/>
            <a:ext cx="2595055" cy="27963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7200" y="381000"/>
            <a:ext cx="7509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Look at the pictures and guess What  they are doing.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521" y="2349156"/>
            <a:ext cx="2978359" cy="32896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600" y="5720937"/>
            <a:ext cx="52578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They are shopping.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9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286000" y="502483"/>
            <a:ext cx="4648200" cy="53340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Today`s topic</a:t>
            </a:r>
            <a:endParaRPr lang="en-US" sz="3200" b="1" dirty="0" smtClean="0">
              <a:ln/>
              <a:solidFill>
                <a:srgbClr val="00206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300" y="4800600"/>
            <a:ext cx="7620000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Grocery Shopping</a:t>
            </a:r>
          </a:p>
          <a:p>
            <a:pPr algn="ctr"/>
            <a:r>
              <a:rPr lang="en-US" sz="4400" b="1" dirty="0" smtClean="0">
                <a:ln/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Lesson: 8(1)</a:t>
            </a:r>
            <a:endParaRPr lang="en-US" sz="4400" b="1" dirty="0">
              <a:ln/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6_English_For_Today.pdf - Foxit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6" t="23219" r="15834" b="13315"/>
          <a:stretch/>
        </p:blipFill>
        <p:spPr>
          <a:xfrm>
            <a:off x="3429000" y="1462166"/>
            <a:ext cx="2514600" cy="3124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14500" y="765166"/>
            <a:ext cx="57150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rgbClr val="7030A0"/>
                </a:solidFill>
              </a:rPr>
              <a:t>Learning outcomes</a:t>
            </a:r>
            <a:endParaRPr lang="en-US" sz="3600" b="1" dirty="0">
              <a:ln/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0100" y="2176663"/>
            <a:ext cx="7543800" cy="353943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Corbel" panose="020B0503020204020204" pitchFamily="34" charset="0"/>
                <a:cs typeface="Times New Roman" pitchFamily="18" charset="0"/>
              </a:rPr>
              <a:t>After completing the lesson students will be able to…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word stress on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words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 sentences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Participate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in short dialogues and conversations on familiar topics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alibri" panose="020F0502020204030204" pitchFamily="34" charset="0"/>
                <a:cs typeface="Times New Roman" pitchFamily="18" charset="0"/>
              </a:rPr>
              <a:t>  read and understand texts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alibri" panose="020F0502020204030204" pitchFamily="34" charset="0"/>
                <a:cs typeface="Times New Roman" pitchFamily="18" charset="0"/>
              </a:rPr>
              <a:t>  ask and answer questions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alibri" panose="020F0502020204030204" pitchFamily="34" charset="0"/>
                <a:cs typeface="Times New Roman" pitchFamily="18" charset="0"/>
              </a:rPr>
              <a:t>  use </a:t>
            </a:r>
            <a:r>
              <a:rPr lang="en-US" sz="2800" b="1" dirty="0">
                <a:latin typeface="Calibri" panose="020F0502020204030204" pitchFamily="34" charset="0"/>
                <a:cs typeface="Times New Roman" pitchFamily="18" charset="0"/>
              </a:rPr>
              <a:t>`some’ and `any’ in sentence</a:t>
            </a:r>
            <a:r>
              <a:rPr lang="en-US" sz="2800" b="1" dirty="0" smtClean="0">
                <a:latin typeface="Calibri" panose="020F0502020204030204" pitchFamily="34" charset="0"/>
                <a:cs typeface="Times New Roman" pitchFamily="18" charset="0"/>
              </a:rPr>
              <a:t>.</a:t>
            </a:r>
            <a:endParaRPr lang="en-US" sz="2800" b="1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457200"/>
            <a:ext cx="58674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Model Reading (Pair works)</a:t>
            </a:r>
            <a:endParaRPr lang="en-US" sz="32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IMG_20140824_1121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614487"/>
            <a:ext cx="25908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85800" y="4267200"/>
            <a:ext cx="7848600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endParaRPr lang="en-US" sz="2400" b="1" dirty="0" smtClean="0"/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Listen the conversation between Imran and his mother then practice it in pair. 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524000"/>
            <a:ext cx="2667000" cy="2438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0209" y="3274385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Cucumber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618" y="3252792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Eggplant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1609" y="6030015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Cauliflower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6809" y="3256904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Carrot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618" y="5991915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Bean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73" y="1271644"/>
            <a:ext cx="2331273" cy="1937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74" y="3964730"/>
            <a:ext cx="2474118" cy="19074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" y="162687"/>
            <a:ext cx="8458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Look at the below pictures </a:t>
            </a:r>
            <a:r>
              <a:rPr lang="en-US" sz="2400" b="1" dirty="0">
                <a:solidFill>
                  <a:srgbClr val="7030A0"/>
                </a:solidFill>
              </a:rPr>
              <a:t>of vegetables and </a:t>
            </a:r>
            <a:r>
              <a:rPr lang="en-US" sz="2400" b="1" dirty="0" smtClean="0">
                <a:solidFill>
                  <a:srgbClr val="7030A0"/>
                </a:solidFill>
              </a:rPr>
              <a:t>try to say theirs name.</a:t>
            </a:r>
            <a:endParaRPr lang="en-US" sz="2400" b="1" dirty="0">
              <a:solidFill>
                <a:srgbClr val="7030A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22763"/>
            <a:ext cx="2109787" cy="19678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29329"/>
            <a:ext cx="2359818" cy="19612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73" y="3871775"/>
            <a:ext cx="2420570" cy="20003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62" y="3964730"/>
            <a:ext cx="2066925" cy="19074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99671" y="5991915"/>
            <a:ext cx="1938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Onion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3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928" y="3187842"/>
            <a:ext cx="2111433" cy="1981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4572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Imagine you are shopkeeper. What will you ask to your customers about below item`s  quantity ? (using how much / how many.) </a:t>
            </a:r>
            <a:r>
              <a:rPr lang="en-US" sz="2400" b="1" u="sng" dirty="0" smtClean="0">
                <a:solidFill>
                  <a:srgbClr val="7030A0"/>
                </a:solidFill>
              </a:rPr>
              <a:t>one is done for you.  </a:t>
            </a:r>
            <a:endParaRPr lang="en-US" sz="2400" b="1" u="sng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71215"/>
            <a:ext cx="1524000" cy="14339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10" y="5410200"/>
            <a:ext cx="1553531" cy="1243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44" y="3693497"/>
            <a:ext cx="1553531" cy="144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000" y="3693497"/>
            <a:ext cx="345515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How many pen do you want 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8131" y="4916298"/>
            <a:ext cx="368489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How much carrots do you want 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38244" y="3408907"/>
            <a:ext cx="3276600" cy="14001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2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8" grpId="0" animBg="1"/>
      <p:bldP spid="8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2537</TotalTime>
  <Words>910</Words>
  <Application>Microsoft Office PowerPoint</Application>
  <PresentationFormat>On-screen Show (4:3)</PresentationFormat>
  <Paragraphs>123</Paragraphs>
  <Slides>18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Book Antiqua</vt:lpstr>
      <vt:lpstr>Calibri</vt:lpstr>
      <vt:lpstr>Corbel</vt:lpstr>
      <vt:lpstr>Impact</vt:lpstr>
      <vt:lpstr>MonooMJ</vt:lpstr>
      <vt:lpstr>Nikosh</vt:lpstr>
      <vt:lpstr>Times New Roman</vt:lpstr>
      <vt:lpstr>Verdana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acer-9</dc:creator>
  <cp:lastModifiedBy>MR.HARUN</cp:lastModifiedBy>
  <cp:revision>264</cp:revision>
  <dcterms:created xsi:type="dcterms:W3CDTF">2006-08-16T00:00:00Z</dcterms:created>
  <dcterms:modified xsi:type="dcterms:W3CDTF">2015-06-25T08:57:15Z</dcterms:modified>
</cp:coreProperties>
</file>